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64" r:id="rId1"/>
  </p:sldMasterIdLst>
  <p:notesMasterIdLst>
    <p:notesMasterId r:id="rId18"/>
  </p:notesMasterIdLst>
  <p:sldIdLst>
    <p:sldId id="266" r:id="rId2"/>
    <p:sldId id="375" r:id="rId3"/>
    <p:sldId id="301" r:id="rId4"/>
    <p:sldId id="377" r:id="rId5"/>
    <p:sldId id="378" r:id="rId6"/>
    <p:sldId id="272" r:id="rId7"/>
    <p:sldId id="382" r:id="rId8"/>
    <p:sldId id="368" r:id="rId9"/>
    <p:sldId id="275" r:id="rId10"/>
    <p:sldId id="380" r:id="rId11"/>
    <p:sldId id="379" r:id="rId12"/>
    <p:sldId id="381" r:id="rId13"/>
    <p:sldId id="367" r:id="rId14"/>
    <p:sldId id="369" r:id="rId15"/>
    <p:sldId id="307" r:id="rId16"/>
    <p:sldId id="265" r:id="rId17"/>
  </p:sldIdLst>
  <p:sldSz cx="17340263" cy="9753600"/>
  <p:notesSz cx="13004800" cy="97536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EC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49306" autoAdjust="0"/>
    <p:restoredTop sz="86436" autoAdjust="0"/>
  </p:normalViewPr>
  <p:slideViewPr>
    <p:cSldViewPr>
      <p:cViewPr>
        <p:scale>
          <a:sx n="20" d="100"/>
          <a:sy n="20" d="100"/>
        </p:scale>
        <p:origin x="492" y="932"/>
      </p:cViewPr>
      <p:guideLst>
        <p:guide orient="horz" pos="2880"/>
        <p:guide pos="2880"/>
      </p:guideLst>
    </p:cSldViewPr>
  </p:slideViewPr>
  <p:outlineViewPr>
    <p:cViewPr>
      <p:scale>
        <a:sx n="33" d="100"/>
        <a:sy n="33" d="100"/>
      </p:scale>
      <p:origin x="0" y="-1528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1193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635625" cy="4889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7366000" y="0"/>
            <a:ext cx="5635625" cy="4889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E10553-51EB-4B0B-8D71-366AB485C16B}" type="datetimeFigureOut">
              <a:rPr lang="fr-FR" smtClean="0"/>
              <a:t>17/02/2022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576638" y="1219200"/>
            <a:ext cx="5851525" cy="32924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1300163" y="4694238"/>
            <a:ext cx="10404475" cy="384016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264650"/>
            <a:ext cx="5635625" cy="4889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7366000" y="9264650"/>
            <a:ext cx="5635625" cy="4889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05E398-4C78-45C7-8588-736E92A2F7D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532432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itre sombr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340262" cy="97536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758137" y="1597025"/>
            <a:ext cx="11823988" cy="3863224"/>
          </a:xfrm>
        </p:spPr>
        <p:txBody>
          <a:bodyPr anchor="b">
            <a:normAutofit/>
          </a:bodyPr>
          <a:lstStyle>
            <a:lvl1pPr algn="ctr">
              <a:defRPr sz="6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2758137" y="5638800"/>
            <a:ext cx="11823988" cy="1838324"/>
          </a:xfrm>
        </p:spPr>
        <p:txBody>
          <a:bodyPr>
            <a:normAutofit/>
          </a:bodyPr>
          <a:lstStyle>
            <a:lvl1pPr marL="0" indent="0" algn="ctr">
              <a:buNone/>
              <a:defRPr sz="2800" b="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Modifier le style des sous-titres du masque</a:t>
            </a:r>
          </a:p>
        </p:txBody>
      </p:sp>
      <p:pic>
        <p:nvPicPr>
          <p:cNvPr id="5" name="Imag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654" y="892040"/>
            <a:ext cx="1958955" cy="1405466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1640" y="8468377"/>
            <a:ext cx="1809092" cy="1132823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0731" y="8773107"/>
            <a:ext cx="1472158" cy="523362"/>
          </a:xfrm>
          <a:prstGeom prst="rect">
            <a:avLst/>
          </a:prstGeom>
        </p:spPr>
      </p:pic>
      <p:pic>
        <p:nvPicPr>
          <p:cNvPr id="26" name="Image 25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0" y="3189546"/>
            <a:ext cx="17340261" cy="6487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0584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de fin - image sombr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3174" y="7086600"/>
            <a:ext cx="17343438" cy="2667000"/>
          </a:xfrm>
          <a:prstGeom prst="rect">
            <a:avLst/>
          </a:prstGeom>
          <a:solidFill>
            <a:schemeClr val="bg1"/>
          </a:solidFill>
          <a:ln w="19050" cap="rnd">
            <a:solidFill>
              <a:schemeClr val="bg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space réservé pour une image  8"/>
          <p:cNvSpPr>
            <a:spLocks noGrp="1"/>
          </p:cNvSpPr>
          <p:nvPr>
            <p:ph type="pic" sz="quarter" idx="10"/>
          </p:nvPr>
        </p:nvSpPr>
        <p:spPr>
          <a:xfrm>
            <a:off x="-3175" y="0"/>
            <a:ext cx="17343437" cy="7086600"/>
          </a:xfrm>
        </p:spPr>
        <p:txBody>
          <a:bodyPr/>
          <a:lstStyle/>
          <a:p>
            <a:endParaRPr lang="fr-FR" dirty="0"/>
          </a:p>
        </p:txBody>
      </p:sp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7467600"/>
            <a:ext cx="17340263" cy="22098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758137" y="7740424"/>
            <a:ext cx="11823988" cy="923330"/>
          </a:xfrm>
        </p:spPr>
        <p:txBody>
          <a:bodyPr anchor="ctr" anchorCtr="0">
            <a:normAutofit/>
          </a:bodyPr>
          <a:lstStyle>
            <a:lvl1pPr algn="ctr">
              <a:defRPr sz="6000" b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2758137" y="8739656"/>
            <a:ext cx="11823988" cy="359822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2800" b="0">
                <a:solidFill>
                  <a:schemeClr val="accent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Modifier le style des sous-titres du masque</a:t>
            </a:r>
          </a:p>
        </p:txBody>
      </p:sp>
      <p:pic>
        <p:nvPicPr>
          <p:cNvPr id="5" name="Imag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30698" y="7347928"/>
            <a:ext cx="912321" cy="654545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76" t="16091" r="8378" b="29467"/>
          <a:stretch/>
        </p:blipFill>
        <p:spPr>
          <a:xfrm>
            <a:off x="15414131" y="8927857"/>
            <a:ext cx="1145455" cy="490909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8" t="3181" r="1375" b="2378"/>
          <a:stretch/>
        </p:blipFill>
        <p:spPr>
          <a:xfrm>
            <a:off x="15298518" y="8223802"/>
            <a:ext cx="1376680" cy="490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2598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de fin - image clair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868" y="7086600"/>
            <a:ext cx="17449800" cy="2743200"/>
          </a:xfrm>
          <a:prstGeom prst="rect">
            <a:avLst/>
          </a:prstGeom>
        </p:spPr>
      </p:pic>
      <p:sp>
        <p:nvSpPr>
          <p:cNvPr id="9" name="Espace réservé pour une image  8"/>
          <p:cNvSpPr>
            <a:spLocks noGrp="1"/>
          </p:cNvSpPr>
          <p:nvPr>
            <p:ph type="pic" sz="quarter" idx="10"/>
          </p:nvPr>
        </p:nvSpPr>
        <p:spPr>
          <a:xfrm>
            <a:off x="-3175" y="0"/>
            <a:ext cx="17343437" cy="7086600"/>
          </a:xfrm>
          <a:solidFill>
            <a:schemeClr val="bg1"/>
          </a:solidFill>
        </p:spPr>
        <p:txBody>
          <a:bodyPr/>
          <a:lstStyle/>
          <a:p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758137" y="7740424"/>
            <a:ext cx="11823988" cy="923330"/>
          </a:xfrm>
        </p:spPr>
        <p:txBody>
          <a:bodyPr anchor="ctr" anchorCtr="0">
            <a:normAutofit/>
          </a:bodyPr>
          <a:lstStyle>
            <a:lvl1pPr algn="ctr">
              <a:defRPr sz="6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2758137" y="8739656"/>
            <a:ext cx="11823988" cy="359822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2800" b="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Modifier le style des sous-titres du masque</a:t>
            </a:r>
          </a:p>
        </p:txBody>
      </p:sp>
      <p:pic>
        <p:nvPicPr>
          <p:cNvPr id="11" name="Imag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5" y="7479927"/>
            <a:ext cx="17340265" cy="2273673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0201" y="7344655"/>
            <a:ext cx="835303" cy="589091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39" t="13824" r="7539" b="26201"/>
          <a:stretch/>
        </p:blipFill>
        <p:spPr>
          <a:xfrm>
            <a:off x="15411852" y="8934024"/>
            <a:ext cx="1152000" cy="523636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15154059" y="8111837"/>
            <a:ext cx="1662545" cy="692727"/>
          </a:xfrm>
          <a:prstGeom prst="rect">
            <a:avLst/>
          </a:prstGeom>
          <a:solidFill>
            <a:schemeClr val="bg1"/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" name="Image 9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8" t="3181" r="1375" b="2378"/>
          <a:stretch/>
        </p:blipFill>
        <p:spPr>
          <a:xfrm>
            <a:off x="15298518" y="8223802"/>
            <a:ext cx="1376680" cy="490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0588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7340263" cy="9756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193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10881D8-F4C6-4B5A-8B94-1465BAB0D7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67533" y="1596249"/>
            <a:ext cx="13005197" cy="3395698"/>
          </a:xfrm>
        </p:spPr>
        <p:txBody>
          <a:bodyPr anchor="b"/>
          <a:lstStyle>
            <a:lvl1pPr algn="ctr">
              <a:defRPr sz="8533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6057984D-9765-4159-B623-27E0DD471F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67533" y="5122898"/>
            <a:ext cx="13005197" cy="2354862"/>
          </a:xfrm>
        </p:spPr>
        <p:txBody>
          <a:bodyPr/>
          <a:lstStyle>
            <a:lvl1pPr marL="0" indent="0" algn="ctr">
              <a:buNone/>
              <a:defRPr sz="3413"/>
            </a:lvl1pPr>
            <a:lvl2pPr marL="650230" indent="0" algn="ctr">
              <a:buNone/>
              <a:defRPr sz="2844"/>
            </a:lvl2pPr>
            <a:lvl3pPr marL="1300460" indent="0" algn="ctr">
              <a:buNone/>
              <a:defRPr sz="2560"/>
            </a:lvl3pPr>
            <a:lvl4pPr marL="1950690" indent="0" algn="ctr">
              <a:buNone/>
              <a:defRPr sz="2276"/>
            </a:lvl4pPr>
            <a:lvl5pPr marL="2600919" indent="0" algn="ctr">
              <a:buNone/>
              <a:defRPr sz="2276"/>
            </a:lvl5pPr>
            <a:lvl6pPr marL="3251149" indent="0" algn="ctr">
              <a:buNone/>
              <a:defRPr sz="2276"/>
            </a:lvl6pPr>
            <a:lvl7pPr marL="3901379" indent="0" algn="ctr">
              <a:buNone/>
              <a:defRPr sz="2276"/>
            </a:lvl7pPr>
            <a:lvl8pPr marL="4551609" indent="0" algn="ctr">
              <a:buNone/>
              <a:defRPr sz="2276"/>
            </a:lvl8pPr>
            <a:lvl9pPr marL="5201839" indent="0" algn="ctr">
              <a:buNone/>
              <a:defRPr sz="2276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63CA9C5-91D6-47ED-B63B-186E0ADBFA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AA499-B4FE-4EAD-BBC8-28D561254B72}" type="datetimeFigureOut">
              <a:rPr lang="fr-FR" smtClean="0"/>
              <a:t>17/02/2022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8E90FDE-8535-493E-B1B4-954C1DCA7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DDA7FA8-C30E-4C99-93FC-55EE0CEDB4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D472F-BF52-4DA5-8370-98B88119A0B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174740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059970B-50E8-4E4D-8010-D9977E7A42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77B0826-2384-470D-B8D3-F1BCFA0BB7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437E2CA-FD48-4923-81BB-09DDB7AE23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5E04D-857D-4177-8D3C-B89EF3020BC6}" type="datetimeFigureOut">
              <a:rPr lang="fr-FR" smtClean="0"/>
              <a:t>17/02/2022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3774960-0FB5-45FA-A9C2-A0EACC5D04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41F1255-E640-4600-A033-A22E6EED1D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8D803-5A73-4104-8728-45146B75675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553583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69294F5-461C-439B-A37E-E30E1F1EE9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AE644EEB-121A-41E2-BF1A-99DC38CCF0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AA499-B4FE-4EAD-BBC8-28D561254B72}" type="datetimeFigureOut">
              <a:rPr lang="fr-FR" smtClean="0"/>
              <a:t>17/02/2022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3A1BEDD-E221-4B21-B892-D9B4DF108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01A3228-2D04-4C96-9313-4DBF6F4E2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D472F-BF52-4DA5-8370-98B88119A0B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852030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1300460">
              <a:defRPr/>
            </a:pPr>
            <a:fld id="{EB81167D-292E-8142-ABF3-3BDF0609D345}" type="slidenum">
              <a:rPr lang="fr-FR" sz="1707" b="0" smtClean="0">
                <a:solidFill>
                  <a:prstClr val="black">
                    <a:tint val="75000"/>
                  </a:prstClr>
                </a:solidFill>
              </a:rPr>
              <a:pPr defTabSz="1300460">
                <a:defRPr/>
              </a:pPr>
              <a:t>‹N°›</a:t>
            </a:fld>
            <a:endParaRPr lang="fr-FR" sz="1707" b="0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5932754" y="1810745"/>
            <a:ext cx="1191315" cy="64090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00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3072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Espace réservé du contenu 2"/>
          <p:cNvSpPr>
            <a:spLocks noGrp="1"/>
          </p:cNvSpPr>
          <p:nvPr>
            <p:ph idx="1"/>
          </p:nvPr>
        </p:nvSpPr>
        <p:spPr>
          <a:xfrm>
            <a:off x="589570" y="2342446"/>
            <a:ext cx="15886328" cy="6413457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8" name="Sous-titre 3"/>
          <p:cNvSpPr>
            <a:spLocks noGrp="1"/>
          </p:cNvSpPr>
          <p:nvPr>
            <p:ph type="subTitle" idx="13"/>
          </p:nvPr>
        </p:nvSpPr>
        <p:spPr>
          <a:xfrm>
            <a:off x="594543" y="453036"/>
            <a:ext cx="13005197" cy="449326"/>
          </a:xfrm>
        </p:spPr>
        <p:txBody>
          <a:bodyPr>
            <a:normAutofit/>
          </a:bodyPr>
          <a:lstStyle>
            <a:lvl1pPr>
              <a:defRPr sz="1877"/>
            </a:lvl1pPr>
          </a:lstStyle>
          <a:p>
            <a:r>
              <a:rPr lang="fr-FR" dirty="0"/>
              <a:t>Présentation Assemblée Nationale- Groupe d’étude « Air et Santé »- 7 mai 2020</a:t>
            </a:r>
          </a:p>
        </p:txBody>
      </p:sp>
    </p:spTree>
    <p:extLst>
      <p:ext uri="{BB962C8B-B14F-4D97-AF65-F5344CB8AC3E}">
        <p14:creationId xmlns:p14="http://schemas.microsoft.com/office/powerpoint/2010/main" val="29254630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itr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19400"/>
            <a:ext cx="17356931" cy="6721033"/>
          </a:xfrm>
          <a:prstGeom prst="rect">
            <a:avLst/>
          </a:prstGeom>
        </p:spPr>
      </p:pic>
      <p:sp>
        <p:nvSpPr>
          <p:cNvPr id="16" name="Rectangle 15"/>
          <p:cNvSpPr/>
          <p:nvPr userDrawn="1"/>
        </p:nvSpPr>
        <p:spPr>
          <a:xfrm>
            <a:off x="0" y="0"/>
            <a:ext cx="17356931" cy="2819400"/>
          </a:xfrm>
          <a:prstGeom prst="rect">
            <a:avLst/>
          </a:prstGeom>
          <a:solidFill>
            <a:schemeClr val="bg1"/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6" t="-1555" r="96" b="16489"/>
          <a:stretch/>
        </p:blipFill>
        <p:spPr>
          <a:xfrm>
            <a:off x="3209" y="3243241"/>
            <a:ext cx="17356931" cy="6510359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758137" y="1597025"/>
            <a:ext cx="11823988" cy="3863224"/>
          </a:xfrm>
        </p:spPr>
        <p:txBody>
          <a:bodyPr anchor="b">
            <a:normAutofit/>
          </a:bodyPr>
          <a:lstStyle>
            <a:lvl1pPr algn="ctr">
              <a:defRPr sz="6000" b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2758137" y="5638800"/>
            <a:ext cx="11823988" cy="1838324"/>
          </a:xfrm>
        </p:spPr>
        <p:txBody>
          <a:bodyPr>
            <a:normAutofit/>
          </a:bodyPr>
          <a:lstStyle>
            <a:lvl1pPr marL="0" indent="0" algn="ctr">
              <a:buNone/>
              <a:defRPr sz="2800" b="0">
                <a:solidFill>
                  <a:schemeClr val="accent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Modifier le style des sous-titres du masque</a:t>
            </a:r>
          </a:p>
        </p:txBody>
      </p:sp>
      <p:pic>
        <p:nvPicPr>
          <p:cNvPr id="5" name="Image 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654" y="892040"/>
            <a:ext cx="1958955" cy="1405466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76" t="16091" r="8378" b="29467"/>
          <a:stretch/>
        </p:blipFill>
        <p:spPr>
          <a:xfrm>
            <a:off x="15502667" y="8610600"/>
            <a:ext cx="1260000" cy="540000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8" t="3181" r="1375" b="2378"/>
          <a:stretch/>
        </p:blipFill>
        <p:spPr>
          <a:xfrm>
            <a:off x="13623131" y="8680200"/>
            <a:ext cx="1514348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7364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sec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IASI LATMOS - ULB</a:t>
            </a:r>
            <a:endParaRPr lang="fr-FR" dirty="0"/>
          </a:p>
        </p:txBody>
      </p:sp>
      <p:sp>
        <p:nvSpPr>
          <p:cNvPr id="18" name="Titre 1"/>
          <p:cNvSpPr>
            <a:spLocks noGrp="1"/>
          </p:cNvSpPr>
          <p:nvPr>
            <p:ph type="ctrTitle"/>
          </p:nvPr>
        </p:nvSpPr>
        <p:spPr>
          <a:xfrm>
            <a:off x="2758137" y="2285999"/>
            <a:ext cx="11823988" cy="3174249"/>
          </a:xfrm>
        </p:spPr>
        <p:txBody>
          <a:bodyPr anchor="b" anchorCtr="0"/>
          <a:lstStyle>
            <a:lvl1pPr algn="ctr">
              <a:defRPr sz="6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19" name="Sous-titre 2"/>
          <p:cNvSpPr>
            <a:spLocks noGrp="1"/>
          </p:cNvSpPr>
          <p:nvPr>
            <p:ph type="subTitle" idx="1"/>
          </p:nvPr>
        </p:nvSpPr>
        <p:spPr>
          <a:xfrm>
            <a:off x="2758137" y="5638800"/>
            <a:ext cx="11823988" cy="1838324"/>
          </a:xfrm>
        </p:spPr>
        <p:txBody>
          <a:bodyPr>
            <a:normAutofit/>
          </a:bodyPr>
          <a:lstStyle>
            <a:lvl1pPr marL="0" indent="0" algn="ctr">
              <a:buNone/>
              <a:defRPr sz="2800" b="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Modifier le style des sous-titres du masque</a:t>
            </a:r>
          </a:p>
        </p:txBody>
      </p:sp>
      <p:pic>
        <p:nvPicPr>
          <p:cNvPr id="9" name="Imag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725" y="1567800"/>
            <a:ext cx="1990812" cy="1404000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3" y="164726"/>
            <a:ext cx="17340265" cy="2273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9242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 2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340264" cy="849906"/>
          </a:xfrm>
          <a:prstGeom prst="rect">
            <a:avLst/>
          </a:prstGeom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ECDFF-4A10-40BC-8F9B-9D22E6074F89}" type="datetime1">
              <a:rPr lang="fr-FR" smtClean="0"/>
              <a:t>17/02/2022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IASI LATMOS - ULB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EA935-C22D-49F9-A2CC-0D06D247411E}" type="slidenum">
              <a:rPr lang="fr-FR" smtClean="0"/>
              <a:t>‹N°›</a:t>
            </a:fld>
            <a:endParaRPr lang="fr-FR"/>
          </a:p>
        </p:txBody>
      </p:sp>
      <p:sp>
        <p:nvSpPr>
          <p:cNvPr id="13" name="Titre 1"/>
          <p:cNvSpPr>
            <a:spLocks noGrp="1"/>
          </p:cNvSpPr>
          <p:nvPr>
            <p:ph type="title"/>
          </p:nvPr>
        </p:nvSpPr>
        <p:spPr>
          <a:xfrm>
            <a:off x="1192214" y="838431"/>
            <a:ext cx="13421517" cy="1112469"/>
          </a:xfrm>
        </p:spPr>
        <p:txBody>
          <a:bodyPr anchor="b"/>
          <a:lstStyle>
            <a:lvl1pPr>
              <a:defRPr b="1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3"/>
          </p:nvPr>
        </p:nvSpPr>
        <p:spPr>
          <a:xfrm>
            <a:off x="1192214" y="152400"/>
            <a:ext cx="13421517" cy="533400"/>
          </a:xfrm>
        </p:spPr>
        <p:txBody>
          <a:bodyPr numCol="1" anchor="ctr">
            <a:norm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pic>
        <p:nvPicPr>
          <p:cNvPr id="19" name="Image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7322" y="137160"/>
            <a:ext cx="767544" cy="541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9335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192213" y="2206490"/>
            <a:ext cx="7400925" cy="6578736"/>
          </a:xfrm>
        </p:spPr>
        <p:txBody>
          <a:bodyPr/>
          <a:lstStyle/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745538" y="2206488"/>
            <a:ext cx="7402512" cy="6578737"/>
          </a:xfrm>
        </p:spPr>
        <p:txBody>
          <a:bodyPr/>
          <a:lstStyle/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0DDB7-88AC-4405-A32B-EE0408D4BCD4}" type="datetime1">
              <a:rPr lang="fr-FR" smtClean="0"/>
              <a:t>17/02/2022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IASI LATMOS - ULB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EA935-C22D-49F9-A2CC-0D06D247411E}" type="slidenum">
              <a:rPr lang="fr-FR" smtClean="0"/>
              <a:t>‹N°›</a:t>
            </a:fld>
            <a:endParaRPr lang="fr-FR"/>
          </a:p>
        </p:txBody>
      </p:sp>
      <p:pic>
        <p:nvPicPr>
          <p:cNvPr id="17" name="Image 1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340264" cy="849906"/>
          </a:xfrm>
          <a:prstGeom prst="rect">
            <a:avLst/>
          </a:prstGeom>
        </p:spPr>
      </p:pic>
      <p:sp>
        <p:nvSpPr>
          <p:cNvPr id="18" name="Titre 1"/>
          <p:cNvSpPr>
            <a:spLocks noGrp="1"/>
          </p:cNvSpPr>
          <p:nvPr>
            <p:ph type="title"/>
          </p:nvPr>
        </p:nvSpPr>
        <p:spPr>
          <a:xfrm>
            <a:off x="1192214" y="838431"/>
            <a:ext cx="13421517" cy="1112469"/>
          </a:xfrm>
        </p:spPr>
        <p:txBody>
          <a:bodyPr anchor="b"/>
          <a:lstStyle>
            <a:lvl1pPr>
              <a:defRPr b="1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19" name="Espace réservé du texte 7"/>
          <p:cNvSpPr>
            <a:spLocks noGrp="1"/>
          </p:cNvSpPr>
          <p:nvPr>
            <p:ph type="body" sz="quarter" idx="13"/>
          </p:nvPr>
        </p:nvSpPr>
        <p:spPr>
          <a:xfrm>
            <a:off x="1192214" y="152400"/>
            <a:ext cx="13421517" cy="533400"/>
          </a:xfrm>
        </p:spPr>
        <p:txBody>
          <a:bodyPr numCol="1" anchor="ctr">
            <a:norm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pic>
        <p:nvPicPr>
          <p:cNvPr id="20" name="Image 1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7322" y="137160"/>
            <a:ext cx="767544" cy="541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6873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193800" y="2189027"/>
            <a:ext cx="7335838" cy="858973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1193800" y="3124200"/>
            <a:ext cx="7335838" cy="5678488"/>
          </a:xfrm>
        </p:spPr>
        <p:txBody>
          <a:bodyPr/>
          <a:lstStyle/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8778875" y="2189027"/>
            <a:ext cx="7370763" cy="858973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8778875" y="3124200"/>
            <a:ext cx="7370763" cy="56784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1BB86-F7E1-4436-8DF1-F44E9F46A540}" type="datetime1">
              <a:rPr lang="fr-FR" smtClean="0"/>
              <a:t>17/02/2022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IASI LATMOS - ULB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EA935-C22D-49F9-A2CC-0D06D247411E}" type="slidenum">
              <a:rPr lang="fr-FR" smtClean="0"/>
              <a:t>‹N°›</a:t>
            </a:fld>
            <a:endParaRPr lang="fr-FR"/>
          </a:p>
        </p:txBody>
      </p:sp>
      <p:pic>
        <p:nvPicPr>
          <p:cNvPr id="14" name="Imag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340264" cy="849906"/>
          </a:xfrm>
          <a:prstGeom prst="rect">
            <a:avLst/>
          </a:prstGeom>
        </p:spPr>
      </p:pic>
      <p:sp>
        <p:nvSpPr>
          <p:cNvPr id="16" name="Titre 1"/>
          <p:cNvSpPr>
            <a:spLocks noGrp="1"/>
          </p:cNvSpPr>
          <p:nvPr>
            <p:ph type="title"/>
          </p:nvPr>
        </p:nvSpPr>
        <p:spPr>
          <a:xfrm>
            <a:off x="1192214" y="838431"/>
            <a:ext cx="13421517" cy="1112469"/>
          </a:xfrm>
        </p:spPr>
        <p:txBody>
          <a:bodyPr anchor="b"/>
          <a:lstStyle>
            <a:lvl1pPr>
              <a:defRPr b="1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17" name="Espace réservé du texte 7"/>
          <p:cNvSpPr>
            <a:spLocks noGrp="1"/>
          </p:cNvSpPr>
          <p:nvPr>
            <p:ph type="body" sz="quarter" idx="13"/>
          </p:nvPr>
        </p:nvSpPr>
        <p:spPr>
          <a:xfrm>
            <a:off x="1192214" y="152400"/>
            <a:ext cx="13421517" cy="533400"/>
          </a:xfrm>
        </p:spPr>
        <p:txBody>
          <a:bodyPr numCol="1" anchor="ctr">
            <a:norm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pic>
        <p:nvPicPr>
          <p:cNvPr id="18" name="Image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7322" y="137160"/>
            <a:ext cx="767544" cy="541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3562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93801" y="1219199"/>
            <a:ext cx="4275930" cy="1706563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003131" y="1404938"/>
            <a:ext cx="10155237" cy="6931025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202531" y="2925763"/>
            <a:ext cx="4267200" cy="5421312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5CB37-DBE7-457A-91BD-C8128FAA5DCF}" type="datetime1">
              <a:rPr lang="fr-FR" smtClean="0"/>
              <a:t>17/02/2022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IASI LATMOS - ULB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EA935-C22D-49F9-A2CC-0D06D247411E}" type="slidenum">
              <a:rPr lang="fr-FR" smtClean="0"/>
              <a:t>‹N°›</a:t>
            </a:fld>
            <a:endParaRPr lang="fr-FR"/>
          </a:p>
        </p:txBody>
      </p:sp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340264" cy="849906"/>
          </a:xfrm>
          <a:prstGeom prst="rect">
            <a:avLst/>
          </a:prstGeom>
        </p:spPr>
      </p:pic>
      <p:sp>
        <p:nvSpPr>
          <p:cNvPr id="12" name="Espace réservé du texte 7"/>
          <p:cNvSpPr>
            <a:spLocks noGrp="1"/>
          </p:cNvSpPr>
          <p:nvPr>
            <p:ph type="body" sz="quarter" idx="13"/>
          </p:nvPr>
        </p:nvSpPr>
        <p:spPr>
          <a:xfrm>
            <a:off x="1192214" y="152400"/>
            <a:ext cx="13421517" cy="533400"/>
          </a:xfrm>
        </p:spPr>
        <p:txBody>
          <a:bodyPr numCol="1" anchor="ctr">
            <a:norm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pic>
        <p:nvPicPr>
          <p:cNvPr id="13" name="Image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7322" y="137160"/>
            <a:ext cx="767544" cy="541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0529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15B2B-ED05-436B-A6DB-920598E8DA9D}" type="datetime1">
              <a:rPr lang="fr-FR" smtClean="0"/>
              <a:t>17/02/2022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IASI LATMOS - ULB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EA935-C22D-49F9-A2CC-0D06D247411E}" type="slidenum">
              <a:rPr lang="fr-FR" smtClean="0"/>
              <a:t>‹N°›</a:t>
            </a:fld>
            <a:endParaRPr lang="fr-FR"/>
          </a:p>
        </p:txBody>
      </p:sp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340264" cy="849906"/>
          </a:xfrm>
          <a:prstGeom prst="rect">
            <a:avLst/>
          </a:prstGeom>
        </p:spPr>
      </p:pic>
      <p:sp>
        <p:nvSpPr>
          <p:cNvPr id="11" name="Titre 1"/>
          <p:cNvSpPr>
            <a:spLocks noGrp="1"/>
          </p:cNvSpPr>
          <p:nvPr>
            <p:ph type="title"/>
          </p:nvPr>
        </p:nvSpPr>
        <p:spPr>
          <a:xfrm>
            <a:off x="1192214" y="838431"/>
            <a:ext cx="13421517" cy="1112469"/>
          </a:xfrm>
        </p:spPr>
        <p:txBody>
          <a:bodyPr anchor="b"/>
          <a:lstStyle>
            <a:lvl1pPr>
              <a:defRPr b="1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12" name="Espace réservé du texte 7"/>
          <p:cNvSpPr>
            <a:spLocks noGrp="1"/>
          </p:cNvSpPr>
          <p:nvPr>
            <p:ph type="body" sz="quarter" idx="13"/>
          </p:nvPr>
        </p:nvSpPr>
        <p:spPr>
          <a:xfrm>
            <a:off x="1192214" y="152400"/>
            <a:ext cx="13421517" cy="533400"/>
          </a:xfrm>
        </p:spPr>
        <p:txBody>
          <a:bodyPr numCol="1" anchor="ctr">
            <a:norm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pic>
        <p:nvPicPr>
          <p:cNvPr id="14" name="Imag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7322" y="137160"/>
            <a:ext cx="767544" cy="541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6622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18FAB-4B17-4A6F-B9BB-6FA2857A954B}" type="datetime1">
              <a:rPr lang="fr-FR" smtClean="0"/>
              <a:t>17/02/2022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IASI LATMOS - ULB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EA935-C22D-49F9-A2CC-0D06D247411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647735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1192213" y="519113"/>
            <a:ext cx="14955837" cy="13858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192213" y="2206488"/>
            <a:ext cx="14955837" cy="65787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1192214" y="9040813"/>
            <a:ext cx="1077118" cy="5191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chemeClr val="accent1"/>
                </a:solidFill>
              </a:defRPr>
            </a:lvl1pPr>
          </a:lstStyle>
          <a:p>
            <a:fld id="{A8B2A25C-14B4-478D-B47F-B33B4B13F89A}" type="datetime1">
              <a:rPr lang="fr-FR" smtClean="0"/>
              <a:pPr/>
              <a:t>17/02/2022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485558" y="9040813"/>
            <a:ext cx="10369146" cy="5191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chemeClr val="accent1"/>
                </a:solidFill>
              </a:defRPr>
            </a:lvl1pPr>
          </a:lstStyle>
          <a:p>
            <a:r>
              <a:rPr lang="fr-FR" dirty="0"/>
              <a:t>IASI LATMOS - ULB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15070931" y="9040813"/>
            <a:ext cx="1077119" cy="5191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>
                <a:solidFill>
                  <a:schemeClr val="accent1"/>
                </a:solidFill>
              </a:defRPr>
            </a:lvl1pPr>
          </a:lstStyle>
          <a:p>
            <a:fld id="{52CEA935-C22D-49F9-A2CC-0D06D247411E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031743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65" r:id="rId2"/>
    <p:sldLayoutId id="2147483767" r:id="rId3"/>
    <p:sldLayoutId id="2147483766" r:id="rId4"/>
    <p:sldLayoutId id="2147483768" r:id="rId5"/>
    <p:sldLayoutId id="2147483769" r:id="rId6"/>
    <p:sldLayoutId id="2147483772" r:id="rId7"/>
    <p:sldLayoutId id="2147483770" r:id="rId8"/>
    <p:sldLayoutId id="2147483775" r:id="rId9"/>
    <p:sldLayoutId id="2147483774" r:id="rId10"/>
    <p:sldLayoutId id="2147483776" r:id="rId11"/>
    <p:sldLayoutId id="2147483777" r:id="rId12"/>
    <p:sldLayoutId id="2147483780" r:id="rId13"/>
    <p:sldLayoutId id="2147483781" r:id="rId14"/>
    <p:sldLayoutId id="2147483782" r:id="rId15"/>
    <p:sldLayoutId id="2147483783" r:id="rId16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accent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i="1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3.gif"/><Relationship Id="rId4" Type="http://schemas.openxmlformats.org/officeDocument/2006/relationships/image" Target="../media/image42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g"/><Relationship Id="rId3" Type="http://schemas.openxmlformats.org/officeDocument/2006/relationships/image" Target="../media/image25.png"/><Relationship Id="rId7" Type="http://schemas.openxmlformats.org/officeDocument/2006/relationships/image" Target="../media/image29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31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5.png"/><Relationship Id="rId7" Type="http://schemas.openxmlformats.org/officeDocument/2006/relationships/image" Target="../media/image3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955131" y="1828800"/>
            <a:ext cx="12922394" cy="3863224"/>
          </a:xfrm>
        </p:spPr>
        <p:txBody>
          <a:bodyPr>
            <a:normAutofit/>
          </a:bodyPr>
          <a:lstStyle/>
          <a:p>
            <a:r>
              <a:rPr lang="en-GB" dirty="0"/>
              <a:t>2020 : a very special year documented by IASI    </a:t>
            </a:r>
            <a:r>
              <a:rPr lang="fr-FR" dirty="0"/>
              <a:t/>
            </a:r>
            <a:br>
              <a:rPr lang="fr-FR" dirty="0"/>
            </a:br>
            <a:r>
              <a:rPr lang="fr-FR" dirty="0"/>
              <a:t> </a:t>
            </a:r>
          </a:p>
        </p:txBody>
      </p:sp>
      <p:sp>
        <p:nvSpPr>
          <p:cNvPr id="4" name="Sous-titre 3">
            <a:extLst>
              <a:ext uri="{FF2B5EF4-FFF2-40B4-BE49-F238E27FC236}">
                <a16:creationId xmlns:a16="http://schemas.microsoft.com/office/drawing/2014/main" id="{7C947908-A576-4364-9FF4-66D8B5F312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83731" y="5562600"/>
            <a:ext cx="13944600" cy="1990724"/>
          </a:xfrm>
        </p:spPr>
        <p:txBody>
          <a:bodyPr>
            <a:noAutofit/>
          </a:bodyPr>
          <a:lstStyle/>
          <a:p>
            <a:r>
              <a:rPr lang="fr-FR" sz="2000" i="1" dirty="0"/>
              <a:t> </a:t>
            </a:r>
            <a:r>
              <a:rPr lang="fr-FR" i="1" dirty="0"/>
              <a:t>Cathy Clerbaux (1), Maya George (1), Anne </a:t>
            </a:r>
            <a:r>
              <a:rPr lang="fr-FR" i="1" dirty="0" err="1"/>
              <a:t>Boynard</a:t>
            </a:r>
            <a:r>
              <a:rPr lang="fr-FR" i="1" dirty="0"/>
              <a:t> (1,2), Sarah </a:t>
            </a:r>
            <a:r>
              <a:rPr lang="fr-FR" i="1" dirty="0" err="1"/>
              <a:t>Safieddine</a:t>
            </a:r>
            <a:r>
              <a:rPr lang="fr-FR" i="1" dirty="0"/>
              <a:t> (1), Juliette Hadji-Lazaro (1),  Camille Viatte (1), Gaëlle </a:t>
            </a:r>
            <a:r>
              <a:rPr lang="fr-FR" i="1" dirty="0" err="1"/>
              <a:t>Katchourine</a:t>
            </a:r>
            <a:r>
              <a:rPr lang="fr-FR" i="1" dirty="0"/>
              <a:t> (1), Daniel </a:t>
            </a:r>
            <a:r>
              <a:rPr lang="fr-FR" i="1" dirty="0" err="1"/>
              <a:t>Hurtmans</a:t>
            </a:r>
            <a:r>
              <a:rPr lang="fr-FR" i="1" dirty="0"/>
              <a:t> (3), Pierre </a:t>
            </a:r>
            <a:r>
              <a:rPr lang="fr-FR" i="1" dirty="0" err="1"/>
              <a:t>Coheur</a:t>
            </a:r>
            <a:r>
              <a:rPr lang="fr-FR" i="1" dirty="0"/>
              <a:t> (3) </a:t>
            </a:r>
          </a:p>
          <a:p>
            <a:r>
              <a:rPr lang="fr-FR" sz="2400" i="1" dirty="0"/>
              <a:t>(1) LATMOS/IPSL, CNRS2), (2) SPASCIA, Ramonville-Saint-Agne, Toulouse, (3) Université libre de Bruxelles (ULB)</a:t>
            </a:r>
          </a:p>
          <a:p>
            <a:endParaRPr lang="fr-FR" i="1" dirty="0"/>
          </a:p>
          <a:p>
            <a:r>
              <a:rPr lang="fr-FR" sz="2000" i="1" dirty="0"/>
              <a:t> </a:t>
            </a:r>
            <a:r>
              <a:rPr lang="fr-FR" i="1" dirty="0"/>
              <a:t>Cathy.clerbaux@latmos.ipsl.fr</a:t>
            </a:r>
          </a:p>
        </p:txBody>
      </p:sp>
    </p:spTree>
    <p:extLst>
      <p:ext uri="{BB962C8B-B14F-4D97-AF65-F5344CB8AC3E}">
        <p14:creationId xmlns:p14="http://schemas.microsoft.com/office/powerpoint/2010/main" val="514454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AAB792C-9044-4A84-B837-BFD4D5732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D472F-BF52-4DA5-8370-98B88119A0B7}" type="slidenum">
              <a:rPr lang="fr-FR" smtClean="0"/>
              <a:t>10</a:t>
            </a:fld>
            <a:endParaRPr lang="fr-FR"/>
          </a:p>
        </p:txBody>
      </p:sp>
      <p:pic>
        <p:nvPicPr>
          <p:cNvPr id="14" name="Picture 8" descr="It&amp;#39;s eerie&amp;#39;: Capturing the emptiness of Paris, a city under lockdown">
            <a:extLst>
              <a:ext uri="{FF2B5EF4-FFF2-40B4-BE49-F238E27FC236}">
                <a16:creationId xmlns:a16="http://schemas.microsoft.com/office/drawing/2014/main" id="{060D935B-65EC-4CB2-AC4B-EB37BA3524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68" y="0"/>
            <a:ext cx="17454563" cy="11636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D447B9E4-9414-47B1-BF81-E6C4DB9C6CFB}"/>
              </a:ext>
            </a:extLst>
          </p:cNvPr>
          <p:cNvSpPr txBox="1"/>
          <p:nvPr/>
        </p:nvSpPr>
        <p:spPr>
          <a:xfrm>
            <a:off x="11342290" y="193675"/>
            <a:ext cx="8534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800" dirty="0"/>
              <a:t>Paris </a:t>
            </a:r>
            <a:r>
              <a:rPr lang="fr-FR" sz="4800" dirty="0" err="1"/>
              <a:t>lockdown</a:t>
            </a:r>
            <a:r>
              <a:rPr lang="fr-FR" sz="4800" dirty="0"/>
              <a:t>, </a:t>
            </a:r>
          </a:p>
          <a:p>
            <a:r>
              <a:rPr lang="fr-FR" sz="4800" dirty="0"/>
              <a:t>March 2020</a:t>
            </a:r>
          </a:p>
        </p:txBody>
      </p:sp>
    </p:spTree>
    <p:extLst>
      <p:ext uri="{BB962C8B-B14F-4D97-AF65-F5344CB8AC3E}">
        <p14:creationId xmlns:p14="http://schemas.microsoft.com/office/powerpoint/2010/main" val="3055654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302E11C-D1A3-46BD-ACE5-61145D27836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B88071DF-9204-41C5-AB7A-BBB08508523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0DA8D91-6A5E-4405-A20A-19444FA88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5B974-E1B7-4C54-934F-F70B470519D1}" type="datetime1">
              <a:rPr lang="fr-FR" smtClean="0"/>
              <a:t>17/02/2022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F7CF147-F448-49FA-AF30-E5FE2886C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A31F20E-AF77-4984-B027-BC1371C87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D472F-BF52-4DA5-8370-98B88119A0B7}" type="slidenum">
              <a:rPr lang="fr-FR" smtClean="0"/>
              <a:t>11</a:t>
            </a:fld>
            <a:endParaRPr lang="fr-FR"/>
          </a:p>
        </p:txBody>
      </p:sp>
      <p:pic>
        <p:nvPicPr>
          <p:cNvPr id="7" name="IASI2020_FINAL_Paris">
            <a:hlinkClick r:id="" action="ppaction://media"/>
            <a:extLst>
              <a:ext uri="{FF2B5EF4-FFF2-40B4-BE49-F238E27FC236}">
                <a16:creationId xmlns:a16="http://schemas.microsoft.com/office/drawing/2014/main" id="{728A87D1-99C4-4B93-A5FF-AD8F6A679F0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457" y="0"/>
            <a:ext cx="17339734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564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24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AAB792C-9044-4A84-B837-BFD4D5732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D472F-BF52-4DA5-8370-98B88119A0B7}" type="slidenum">
              <a:rPr lang="fr-FR" smtClean="0"/>
              <a:t>12</a:t>
            </a:fld>
            <a:endParaRPr lang="fr-FR"/>
          </a:p>
        </p:txBody>
      </p:sp>
      <p:pic>
        <p:nvPicPr>
          <p:cNvPr id="15" name="Picture 2" descr="Etats-Unis. Un ciel d&amp;#39;apocalypse à San Francisco à cause d&amp;#39;incendies  historiques">
            <a:extLst>
              <a:ext uri="{FF2B5EF4-FFF2-40B4-BE49-F238E27FC236}">
                <a16:creationId xmlns:a16="http://schemas.microsoft.com/office/drawing/2014/main" id="{59E35582-9E74-4BFD-BED1-E997942FD6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09600"/>
            <a:ext cx="17489094" cy="11665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7D1AC28C-CD3B-42FE-9016-D99B013ED747}"/>
              </a:ext>
            </a:extLst>
          </p:cNvPr>
          <p:cNvSpPr txBox="1"/>
          <p:nvPr/>
        </p:nvSpPr>
        <p:spPr>
          <a:xfrm>
            <a:off x="669131" y="762000"/>
            <a:ext cx="9067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800" dirty="0">
                <a:solidFill>
                  <a:schemeClr val="bg1"/>
                </a:solidFill>
              </a:rPr>
              <a:t>Californian </a:t>
            </a:r>
            <a:r>
              <a:rPr lang="fr-FR" sz="4800" dirty="0" err="1">
                <a:solidFill>
                  <a:schemeClr val="bg1"/>
                </a:solidFill>
              </a:rPr>
              <a:t>fires</a:t>
            </a:r>
            <a:r>
              <a:rPr lang="fr-FR" sz="4800" dirty="0">
                <a:solidFill>
                  <a:schemeClr val="bg1"/>
                </a:solidFill>
              </a:rPr>
              <a:t>, </a:t>
            </a:r>
          </a:p>
          <a:p>
            <a:r>
              <a:rPr lang="fr-FR" sz="4800" dirty="0" err="1">
                <a:solidFill>
                  <a:schemeClr val="bg1"/>
                </a:solidFill>
              </a:rPr>
              <a:t>September</a:t>
            </a:r>
            <a:r>
              <a:rPr lang="fr-FR" sz="4800" dirty="0">
                <a:solidFill>
                  <a:schemeClr val="bg1"/>
                </a:solidFill>
              </a:rPr>
              <a:t> 2020</a:t>
            </a:r>
          </a:p>
        </p:txBody>
      </p:sp>
    </p:spTree>
    <p:extLst>
      <p:ext uri="{BB962C8B-B14F-4D97-AF65-F5344CB8AC3E}">
        <p14:creationId xmlns:p14="http://schemas.microsoft.com/office/powerpoint/2010/main" val="2219460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D01261E-C530-4BFB-94BC-46BD918CA5D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596F023C-1974-4F33-A5B7-81923D24C12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EA51A44-A924-4ACB-8B10-9CE4FD1FE0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F926D-6804-4B70-A632-E96368362668}" type="datetime1">
              <a:rPr lang="fr-FR" smtClean="0"/>
              <a:t>17/02/2022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DF3F6FF-C0AF-496C-8ADF-259993A2FF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757FE2F-5348-4F06-8821-0FA008D51A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D472F-BF52-4DA5-8370-98B88119A0B7}" type="slidenum">
              <a:rPr lang="fr-FR" smtClean="0"/>
              <a:t>13</a:t>
            </a:fld>
            <a:endParaRPr lang="fr-FR"/>
          </a:p>
        </p:txBody>
      </p:sp>
      <p:pic>
        <p:nvPicPr>
          <p:cNvPr id="7" name="CA-feux">
            <a:hlinkClick r:id="" action="ppaction://media"/>
            <a:extLst>
              <a:ext uri="{FF2B5EF4-FFF2-40B4-BE49-F238E27FC236}">
                <a16:creationId xmlns:a16="http://schemas.microsoft.com/office/drawing/2014/main" id="{958FDBA2-3B2C-4463-9756-B69E97615B5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4637" y="0"/>
            <a:ext cx="17344900" cy="9756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401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1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7778DB5-DA4A-43F5-AB99-8F7F22BFA8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7802B-50DF-46C3-924E-4270E99AD597}" type="datetime1">
              <a:rPr lang="fr-FR" smtClean="0"/>
              <a:t>17/02/2022</a:t>
            </a:fld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043268D-B43D-4240-8615-9042C70D3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D472F-BF52-4DA5-8370-98B88119A0B7}" type="slidenum">
              <a:rPr lang="fr-FR" smtClean="0"/>
              <a:t>14</a:t>
            </a:fld>
            <a:endParaRPr lang="fr-FR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B511194B-9B39-4A4B-9A23-0610ACED93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52" y="0"/>
            <a:ext cx="7664578" cy="6308537"/>
          </a:xfrm>
          <a:prstGeom prst="rect">
            <a:avLst/>
          </a:prstGeom>
        </p:spPr>
      </p:pic>
      <p:grpSp>
        <p:nvGrpSpPr>
          <p:cNvPr id="12" name="Groupe 11">
            <a:extLst>
              <a:ext uri="{FF2B5EF4-FFF2-40B4-BE49-F238E27FC236}">
                <a16:creationId xmlns:a16="http://schemas.microsoft.com/office/drawing/2014/main" id="{B8FF3D82-501A-423F-B6AB-A0476463BA00}"/>
              </a:ext>
            </a:extLst>
          </p:cNvPr>
          <p:cNvGrpSpPr/>
          <p:nvPr/>
        </p:nvGrpSpPr>
        <p:grpSpPr>
          <a:xfrm>
            <a:off x="7926340" y="-444458"/>
            <a:ext cx="9145016" cy="5413500"/>
            <a:chOff x="-98373" y="334399"/>
            <a:chExt cx="8794993" cy="3372742"/>
          </a:xfrm>
        </p:grpSpPr>
        <p:grpSp>
          <p:nvGrpSpPr>
            <p:cNvPr id="13" name="Groupe 12">
              <a:extLst>
                <a:ext uri="{FF2B5EF4-FFF2-40B4-BE49-F238E27FC236}">
                  <a16:creationId xmlns:a16="http://schemas.microsoft.com/office/drawing/2014/main" id="{5B415F27-53E7-4FE9-96D3-604537A556D2}"/>
                </a:ext>
              </a:extLst>
            </p:cNvPr>
            <p:cNvGrpSpPr/>
            <p:nvPr/>
          </p:nvGrpSpPr>
          <p:grpSpPr>
            <a:xfrm>
              <a:off x="-98373" y="334399"/>
              <a:ext cx="8794993" cy="3372742"/>
              <a:chOff x="-98373" y="665694"/>
              <a:chExt cx="8794993" cy="3372742"/>
            </a:xfrm>
          </p:grpSpPr>
          <p:pic>
            <p:nvPicPr>
              <p:cNvPr id="15" name="Picture 4" descr="F:\Camille\science\QUALAIR\fire_20200911_12\mli_20200911_000000voie1bt2_10mn_rsb.jpg">
                <a:extLst>
                  <a:ext uri="{FF2B5EF4-FFF2-40B4-BE49-F238E27FC236}">
                    <a16:creationId xmlns:a16="http://schemas.microsoft.com/office/drawing/2014/main" id="{426EBC6C-5069-45C9-9E2D-373EE0621D8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0154"/>
              <a:stretch/>
            </p:blipFill>
            <p:spPr bwMode="auto">
              <a:xfrm>
                <a:off x="-98373" y="1412776"/>
                <a:ext cx="4343400" cy="255539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" name="Picture 5" descr="F:\Camille\science\QUALAIR\fire_20200911_12\mli_20200912_000000voie1bt2_10mn_rsb.jpg">
                <a:extLst>
                  <a:ext uri="{FF2B5EF4-FFF2-40B4-BE49-F238E27FC236}">
                    <a16:creationId xmlns:a16="http://schemas.microsoft.com/office/drawing/2014/main" id="{A9203E35-619D-4201-B2DB-A6643898B4E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19327" y="665694"/>
                <a:ext cx="4577293" cy="337274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E1A04048-BDAD-4283-A56F-C4DC46307634}"/>
                  </a:ext>
                </a:extLst>
              </p:cNvPr>
              <p:cNvSpPr txBox="1"/>
              <p:nvPr/>
            </p:nvSpPr>
            <p:spPr>
              <a:xfrm>
                <a:off x="6319144" y="1145705"/>
                <a:ext cx="1068671" cy="3303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600" b="1" dirty="0">
                    <a:solidFill>
                      <a:srgbClr val="002060"/>
                    </a:solidFill>
                  </a:rPr>
                  <a:t>2020 09 12</a:t>
                </a:r>
                <a:endParaRPr lang="en-US" sz="1600" b="1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5F38BE5E-E9C9-4C30-A025-DF1C11BD0B74}"/>
                  </a:ext>
                </a:extLst>
              </p:cNvPr>
              <p:cNvSpPr/>
              <p:nvPr/>
            </p:nvSpPr>
            <p:spPr>
              <a:xfrm>
                <a:off x="3231941" y="1412776"/>
                <a:ext cx="2674368" cy="1269515"/>
              </a:xfrm>
              <a:prstGeom prst="rect">
                <a:avLst/>
              </a:prstGeom>
              <a:noFill/>
              <a:ln w="3810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ZoneTexte 18">
                <a:extLst>
                  <a:ext uri="{FF2B5EF4-FFF2-40B4-BE49-F238E27FC236}">
                    <a16:creationId xmlns:a16="http://schemas.microsoft.com/office/drawing/2014/main" id="{05DF2215-BF9E-4725-8BD3-C4A0CB2944C9}"/>
                  </a:ext>
                </a:extLst>
              </p:cNvPr>
              <p:cNvSpPr txBox="1"/>
              <p:nvPr/>
            </p:nvSpPr>
            <p:spPr>
              <a:xfrm>
                <a:off x="3348489" y="1052736"/>
                <a:ext cx="2584482" cy="36039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b="1" dirty="0">
                    <a:solidFill>
                      <a:srgbClr val="FFC000"/>
                    </a:solidFill>
                  </a:rPr>
                  <a:t>plume </a:t>
                </a:r>
                <a:r>
                  <a:rPr lang="fr-FR" b="1" dirty="0" err="1">
                    <a:solidFill>
                      <a:srgbClr val="FFC000"/>
                    </a:solidFill>
                  </a:rPr>
                  <a:t>seen</a:t>
                </a:r>
                <a:r>
                  <a:rPr lang="fr-FR" b="1" dirty="0">
                    <a:solidFill>
                      <a:srgbClr val="FFC000"/>
                    </a:solidFill>
                  </a:rPr>
                  <a:t> by lidar SLIM?</a:t>
                </a:r>
                <a:endParaRPr lang="en-US" b="1" dirty="0">
                  <a:solidFill>
                    <a:srgbClr val="FFC000"/>
                  </a:solidFill>
                </a:endParaRPr>
              </a:p>
            </p:txBody>
          </p:sp>
        </p:grp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4CD7BD22-9DE3-4054-867D-B582DE34C8A8}"/>
                </a:ext>
              </a:extLst>
            </p:cNvPr>
            <p:cNvSpPr txBox="1"/>
            <p:nvPr/>
          </p:nvSpPr>
          <p:spPr>
            <a:xfrm>
              <a:off x="1775329" y="853380"/>
              <a:ext cx="1068671" cy="3303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b="1" dirty="0">
                  <a:solidFill>
                    <a:srgbClr val="002060"/>
                  </a:solidFill>
                </a:rPr>
                <a:t>2020 09 11</a:t>
              </a:r>
              <a:endParaRPr lang="en-US" sz="1600" b="1" dirty="0">
                <a:solidFill>
                  <a:srgbClr val="002060"/>
                </a:solidFill>
              </a:endParaRPr>
            </a:p>
          </p:txBody>
        </p:sp>
      </p:grpSp>
      <p:pic>
        <p:nvPicPr>
          <p:cNvPr id="20" name="Image 19">
            <a:extLst>
              <a:ext uri="{FF2B5EF4-FFF2-40B4-BE49-F238E27FC236}">
                <a16:creationId xmlns:a16="http://schemas.microsoft.com/office/drawing/2014/main" id="{A4494735-0700-4642-BF59-F50B0ADE93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26" y="6308537"/>
            <a:ext cx="17340263" cy="346805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EBC80B10-4033-48CA-B081-E7D969BBB9F1}"/>
              </a:ext>
            </a:extLst>
          </p:cNvPr>
          <p:cNvSpPr txBox="1"/>
          <p:nvPr/>
        </p:nvSpPr>
        <p:spPr>
          <a:xfrm>
            <a:off x="1192214" y="892192"/>
            <a:ext cx="19413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Credit</a:t>
            </a:r>
            <a:r>
              <a:rPr lang="fr-FR" dirty="0"/>
              <a:t> M. George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195E5B2B-E93C-4475-A92F-882FBFF619FA}"/>
              </a:ext>
            </a:extLst>
          </p:cNvPr>
          <p:cNvSpPr txBox="1"/>
          <p:nvPr/>
        </p:nvSpPr>
        <p:spPr>
          <a:xfrm>
            <a:off x="14853603" y="4996801"/>
            <a:ext cx="25888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Credit</a:t>
            </a:r>
            <a:r>
              <a:rPr lang="fr-FR" dirty="0"/>
              <a:t> Camille Viatte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92271401-E948-4AE2-994B-ED923AC273C5}"/>
              </a:ext>
            </a:extLst>
          </p:cNvPr>
          <p:cNvSpPr txBox="1"/>
          <p:nvPr/>
        </p:nvSpPr>
        <p:spPr>
          <a:xfrm>
            <a:off x="14447002" y="6079825"/>
            <a:ext cx="2829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Credit</a:t>
            </a:r>
            <a:r>
              <a:rPr lang="fr-FR" dirty="0"/>
              <a:t> Xavier </a:t>
            </a:r>
            <a:r>
              <a:rPr lang="fr-FR" dirty="0" err="1"/>
              <a:t>Ceamanos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63551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A17493E9-0999-42B8-9B4D-A02D94BA2B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883" y="236955"/>
            <a:ext cx="16326042" cy="9214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397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1472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AAB792C-9044-4A84-B837-BFD4D5732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D472F-BF52-4DA5-8370-98B88119A0B7}" type="slidenum">
              <a:rPr lang="fr-FR" smtClean="0"/>
              <a:t>2</a:t>
            </a:fld>
            <a:endParaRPr lang="fr-FR"/>
          </a:p>
        </p:txBody>
      </p:sp>
      <p:pic>
        <p:nvPicPr>
          <p:cNvPr id="1034" name="Picture 10" descr="img">
            <a:extLst>
              <a:ext uri="{FF2B5EF4-FFF2-40B4-BE49-F238E27FC236}">
                <a16:creationId xmlns:a16="http://schemas.microsoft.com/office/drawing/2014/main" id="{BA8C2944-849A-4151-AD0F-4E88E87329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2024"/>
            <a:ext cx="17340263" cy="10920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Would China&amp;#39;s Draconian Coronavirus Lockdown Work Anywhere Else? | Time">
            <a:extLst>
              <a:ext uri="{FF2B5EF4-FFF2-40B4-BE49-F238E27FC236}">
                <a16:creationId xmlns:a16="http://schemas.microsoft.com/office/drawing/2014/main" id="{BEF99912-DF91-4300-B531-A2447DC116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7811"/>
            <a:ext cx="17454563" cy="11642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It&amp;#39;s eerie&amp;#39;: Capturing the emptiness of Paris, a city under lockdown">
            <a:extLst>
              <a:ext uri="{FF2B5EF4-FFF2-40B4-BE49-F238E27FC236}">
                <a16:creationId xmlns:a16="http://schemas.microsoft.com/office/drawing/2014/main" id="{060D935B-65EC-4CB2-AC4B-EB37BA3524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151" y="-94885"/>
            <a:ext cx="17454563" cy="11636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Etats-Unis. Un ciel d&amp;#39;apocalypse à San Francisco à cause d&amp;#39;incendies  historiques">
            <a:extLst>
              <a:ext uri="{FF2B5EF4-FFF2-40B4-BE49-F238E27FC236}">
                <a16:creationId xmlns:a16="http://schemas.microsoft.com/office/drawing/2014/main" id="{59E35582-9E74-4BFD-BED1-E997942FD6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4417" y="-304800"/>
            <a:ext cx="17489094" cy="11665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9497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92520-A7A6-457A-B94D-10F01609E0CA}" type="slidenum">
              <a:rPr lang="fr-FR" smtClean="0"/>
              <a:t>3</a:t>
            </a:fld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0A56E771-18C6-4A8C-8852-76EC8FDF0B5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457"/>
          <a:stretch/>
        </p:blipFill>
        <p:spPr>
          <a:xfrm>
            <a:off x="-70623" y="-3544"/>
            <a:ext cx="17378268" cy="4095809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213FEC27-F530-4B73-BA55-D2E8041780F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7739" b="-23710"/>
          <a:stretch/>
        </p:blipFill>
        <p:spPr>
          <a:xfrm>
            <a:off x="1735931" y="53472"/>
            <a:ext cx="1166410" cy="804419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110882A7-AB43-4340-AEBA-159F940C8C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9129" y="457200"/>
            <a:ext cx="1242004" cy="660306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4B1BDC34-7831-4660-ADD7-1696EEC0E0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24181" y="149529"/>
            <a:ext cx="977633" cy="609249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7914C68F-C2FC-4F14-9FB2-65FA71433E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877147" y="193675"/>
            <a:ext cx="1164437" cy="804742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A932D51A-ACB0-4FC5-B5BE-B27E4CE0C7D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68203"/>
            <a:ext cx="5497802" cy="5497802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9AF4B511-2240-4DF7-93E7-D25D233648A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5057" y="4268203"/>
            <a:ext cx="5497802" cy="5497802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9CCDF8A2-C94B-46A9-8277-41955D6E164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613" y="4268203"/>
            <a:ext cx="5497802" cy="5497802"/>
          </a:xfrm>
          <a:prstGeom prst="rect">
            <a:avLst/>
          </a:prstGeom>
        </p:spPr>
      </p:pic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7B987A1F-B411-47A0-917E-FDDCFB05C0D3}"/>
              </a:ext>
            </a:extLst>
          </p:cNvPr>
          <p:cNvSpPr/>
          <p:nvPr/>
        </p:nvSpPr>
        <p:spPr>
          <a:xfrm>
            <a:off x="11533415" y="-3544"/>
            <a:ext cx="1242004" cy="3051544"/>
          </a:xfrm>
          <a:prstGeom prst="roundRect">
            <a:avLst/>
          </a:prstGeom>
          <a:noFill/>
          <a:ln w="95250" cap="rnd">
            <a:solidFill>
              <a:schemeClr val="bg1">
                <a:lumMod val="50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15759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92520-A7A6-457A-B94D-10F01609E0CA}" type="slidenum">
              <a:rPr lang="fr-FR" smtClean="0"/>
              <a:t>4</a:t>
            </a:fld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0A56E771-18C6-4A8C-8852-76EC8FDF0B5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457"/>
          <a:stretch/>
        </p:blipFill>
        <p:spPr>
          <a:xfrm>
            <a:off x="19097" y="-57209"/>
            <a:ext cx="17378268" cy="4095809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213FEC27-F530-4B73-BA55-D2E8041780F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7739" b="-23710"/>
          <a:stretch/>
        </p:blipFill>
        <p:spPr>
          <a:xfrm>
            <a:off x="1735931" y="53472"/>
            <a:ext cx="1166410" cy="804419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110882A7-AB43-4340-AEBA-159F940C8C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9129" y="457200"/>
            <a:ext cx="1242004" cy="660306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4B1BDC34-7831-4660-ADD7-1696EEC0E0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24181" y="149529"/>
            <a:ext cx="977633" cy="609249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7914C68F-C2FC-4F14-9FB2-65FA71433E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877147" y="193675"/>
            <a:ext cx="1164437" cy="804742"/>
          </a:xfrm>
          <a:prstGeom prst="rect">
            <a:avLst/>
          </a:prstGeom>
        </p:spPr>
      </p:pic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7B987A1F-B411-47A0-917E-FDDCFB05C0D3}"/>
              </a:ext>
            </a:extLst>
          </p:cNvPr>
          <p:cNvSpPr/>
          <p:nvPr/>
        </p:nvSpPr>
        <p:spPr>
          <a:xfrm>
            <a:off x="11533415" y="-3544"/>
            <a:ext cx="1242004" cy="3051544"/>
          </a:xfrm>
          <a:prstGeom prst="roundRect">
            <a:avLst/>
          </a:prstGeom>
          <a:noFill/>
          <a:ln w="95250" cap="rnd">
            <a:solidFill>
              <a:schemeClr val="bg1">
                <a:lumMod val="50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36FC4BE1-1C5B-4BDC-B134-40267411A4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7739" b="-23710"/>
          <a:stretch/>
        </p:blipFill>
        <p:spPr>
          <a:xfrm>
            <a:off x="11794332" y="5029200"/>
            <a:ext cx="2387240" cy="1646369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87B6E822-E677-4165-B300-044E86829C5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49408"/>
          <a:stretch/>
        </p:blipFill>
        <p:spPr>
          <a:xfrm>
            <a:off x="938398" y="5414049"/>
            <a:ext cx="2931133" cy="1085072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B3CC960E-FC58-4031-87C2-C6263E59228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29630" b="22132"/>
          <a:stretch/>
        </p:blipFill>
        <p:spPr>
          <a:xfrm>
            <a:off x="6849374" y="5312205"/>
            <a:ext cx="2125557" cy="847866"/>
          </a:xfrm>
          <a:prstGeom prst="rect">
            <a:avLst/>
          </a:prstGeom>
        </p:spPr>
      </p:pic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BCDAA5A5-0D03-4342-AA64-F9D2924D910C}"/>
              </a:ext>
            </a:extLst>
          </p:cNvPr>
          <p:cNvCxnSpPr/>
          <p:nvPr/>
        </p:nvCxnSpPr>
        <p:spPr>
          <a:xfrm>
            <a:off x="1735931" y="6785344"/>
            <a:ext cx="13944600" cy="0"/>
          </a:xfrm>
          <a:prstGeom prst="straightConnector1">
            <a:avLst/>
          </a:prstGeom>
          <a:ln w="3302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ZoneTexte 16">
            <a:extLst>
              <a:ext uri="{FF2B5EF4-FFF2-40B4-BE49-F238E27FC236}">
                <a16:creationId xmlns:a16="http://schemas.microsoft.com/office/drawing/2014/main" id="{B5340B86-44D7-4695-A507-38B31F6BE17A}"/>
              </a:ext>
            </a:extLst>
          </p:cNvPr>
          <p:cNvSpPr txBox="1"/>
          <p:nvPr/>
        </p:nvSpPr>
        <p:spPr>
          <a:xfrm>
            <a:off x="1614709" y="7189803"/>
            <a:ext cx="551828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dirty="0" err="1">
                <a:solidFill>
                  <a:schemeClr val="bg1">
                    <a:lumMod val="50000"/>
                  </a:schemeClr>
                </a:solidFill>
              </a:rPr>
              <a:t>Lifetime</a:t>
            </a:r>
            <a:endParaRPr lang="fr-FR" sz="4400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fr-FR" sz="4400" dirty="0" err="1">
                <a:solidFill>
                  <a:schemeClr val="bg1">
                    <a:lumMod val="50000"/>
                  </a:schemeClr>
                </a:solidFill>
              </a:rPr>
              <a:t>Atmospheric</a:t>
            </a:r>
            <a:r>
              <a:rPr lang="fr-FR" sz="4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sz="4400" dirty="0" err="1">
                <a:solidFill>
                  <a:schemeClr val="bg1">
                    <a:lumMod val="50000"/>
                  </a:schemeClr>
                </a:solidFill>
              </a:rPr>
              <a:t>mixing</a:t>
            </a:r>
            <a:endParaRPr lang="fr-FR" sz="4400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fr-FR" sz="4400" dirty="0">
                <a:solidFill>
                  <a:schemeClr val="bg1">
                    <a:lumMod val="50000"/>
                  </a:schemeClr>
                </a:solidFill>
              </a:rPr>
              <a:t>(</a:t>
            </a:r>
            <a:r>
              <a:rPr lang="fr-FR" sz="4400" dirty="0" err="1">
                <a:solidFill>
                  <a:schemeClr val="bg1">
                    <a:lumMod val="50000"/>
                  </a:schemeClr>
                </a:solidFill>
              </a:rPr>
              <a:t>Meteorology</a:t>
            </a:r>
            <a:r>
              <a:rPr lang="fr-FR" sz="4400" dirty="0">
                <a:solidFill>
                  <a:schemeClr val="bg1">
                    <a:lumMod val="50000"/>
                  </a:schemeClr>
                </a:solidFill>
              </a:rPr>
              <a:t>)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7ACDE82C-0EC6-4990-BF2B-7A371EEFCED7}"/>
              </a:ext>
            </a:extLst>
          </p:cNvPr>
          <p:cNvSpPr txBox="1"/>
          <p:nvPr/>
        </p:nvSpPr>
        <p:spPr>
          <a:xfrm>
            <a:off x="9192529" y="7571697"/>
            <a:ext cx="715139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dirty="0" err="1">
                <a:solidFill>
                  <a:srgbClr val="0070C0"/>
                </a:solidFill>
              </a:rPr>
              <a:t>After</a:t>
            </a:r>
            <a:r>
              <a:rPr lang="fr-FR" sz="4400" dirty="0">
                <a:solidFill>
                  <a:srgbClr val="0070C0"/>
                </a:solidFill>
              </a:rPr>
              <a:t> 10 </a:t>
            </a:r>
            <a:r>
              <a:rPr lang="fr-FR" sz="4400" dirty="0" err="1">
                <a:solidFill>
                  <a:srgbClr val="0070C0"/>
                </a:solidFill>
              </a:rPr>
              <a:t>days</a:t>
            </a:r>
            <a:r>
              <a:rPr lang="fr-FR" sz="4400" dirty="0">
                <a:solidFill>
                  <a:srgbClr val="0070C0"/>
                </a:solidFill>
              </a:rPr>
              <a:t> [NH</a:t>
            </a:r>
            <a:r>
              <a:rPr lang="fr-FR" sz="4400" baseline="-25000" dirty="0">
                <a:solidFill>
                  <a:srgbClr val="0070C0"/>
                </a:solidFill>
              </a:rPr>
              <a:t>3</a:t>
            </a:r>
            <a:r>
              <a:rPr lang="fr-FR" sz="4400" dirty="0">
                <a:solidFill>
                  <a:srgbClr val="0070C0"/>
                </a:solidFill>
              </a:rPr>
              <a:t>] – 50%</a:t>
            </a:r>
          </a:p>
          <a:p>
            <a:r>
              <a:rPr lang="fr-FR" sz="4400" dirty="0" err="1">
                <a:solidFill>
                  <a:srgbClr val="0070C0"/>
                </a:solidFill>
              </a:rPr>
              <a:t>After</a:t>
            </a:r>
            <a:r>
              <a:rPr lang="fr-FR" sz="4400" dirty="0">
                <a:solidFill>
                  <a:srgbClr val="0070C0"/>
                </a:solidFill>
              </a:rPr>
              <a:t> 10 </a:t>
            </a:r>
            <a:r>
              <a:rPr lang="fr-FR" sz="4400" dirty="0" err="1">
                <a:solidFill>
                  <a:srgbClr val="0070C0"/>
                </a:solidFill>
              </a:rPr>
              <a:t>days</a:t>
            </a:r>
            <a:r>
              <a:rPr lang="fr-FR" sz="4400" dirty="0">
                <a:solidFill>
                  <a:srgbClr val="0070C0"/>
                </a:solidFill>
              </a:rPr>
              <a:t> [CO] – 15% </a:t>
            </a:r>
          </a:p>
        </p:txBody>
      </p:sp>
    </p:spTree>
    <p:extLst>
      <p:ext uri="{BB962C8B-B14F-4D97-AF65-F5344CB8AC3E}">
        <p14:creationId xmlns:p14="http://schemas.microsoft.com/office/powerpoint/2010/main" val="3296777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89FFDF3-B2B4-4C0F-A757-38CACE9EB6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65138-020E-4F98-BD27-E870EA3E381A}" type="datetime1">
              <a:rPr lang="fr-FR" smtClean="0"/>
              <a:t>17/02/2022</a:t>
            </a:fld>
            <a:endParaRPr lang="fr-FR"/>
          </a:p>
        </p:txBody>
      </p:sp>
      <p:pic>
        <p:nvPicPr>
          <p:cNvPr id="7" name="Picture 10" descr="img">
            <a:extLst>
              <a:ext uri="{FF2B5EF4-FFF2-40B4-BE49-F238E27FC236}">
                <a16:creationId xmlns:a16="http://schemas.microsoft.com/office/drawing/2014/main" id="{24BF099C-7DA9-4298-B00B-F905C097B8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2024"/>
            <a:ext cx="17340263" cy="10920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8DDF551E-F89B-4D09-9E70-7D181661054E}"/>
              </a:ext>
            </a:extLst>
          </p:cNvPr>
          <p:cNvSpPr txBox="1"/>
          <p:nvPr/>
        </p:nvSpPr>
        <p:spPr>
          <a:xfrm>
            <a:off x="973931" y="914400"/>
            <a:ext cx="8153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800" dirty="0" err="1">
                <a:solidFill>
                  <a:schemeClr val="bg1"/>
                </a:solidFill>
              </a:rPr>
              <a:t>Australian</a:t>
            </a:r>
            <a:r>
              <a:rPr lang="fr-FR" sz="4800" dirty="0">
                <a:solidFill>
                  <a:schemeClr val="bg1"/>
                </a:solidFill>
              </a:rPr>
              <a:t> </a:t>
            </a:r>
            <a:r>
              <a:rPr lang="fr-FR" sz="4800" dirty="0" err="1">
                <a:solidFill>
                  <a:schemeClr val="bg1"/>
                </a:solidFill>
              </a:rPr>
              <a:t>fires</a:t>
            </a:r>
            <a:r>
              <a:rPr lang="fr-FR" sz="4800" dirty="0">
                <a:solidFill>
                  <a:schemeClr val="bg1"/>
                </a:solidFill>
              </a:rPr>
              <a:t>, </a:t>
            </a:r>
            <a:r>
              <a:rPr lang="fr-FR" sz="4800" dirty="0" err="1">
                <a:solidFill>
                  <a:schemeClr val="bg1"/>
                </a:solidFill>
              </a:rPr>
              <a:t>january</a:t>
            </a:r>
            <a:r>
              <a:rPr lang="fr-FR" sz="4800" dirty="0">
                <a:solidFill>
                  <a:schemeClr val="bg1"/>
                </a:solidFill>
              </a:rPr>
              <a:t> 2020</a:t>
            </a:r>
          </a:p>
        </p:txBody>
      </p:sp>
    </p:spTree>
    <p:extLst>
      <p:ext uri="{BB962C8B-B14F-4D97-AF65-F5344CB8AC3E}">
        <p14:creationId xmlns:p14="http://schemas.microsoft.com/office/powerpoint/2010/main" val="3019229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841"/>
          <a:stretch/>
        </p:blipFill>
        <p:spPr>
          <a:xfrm>
            <a:off x="525822" y="1461911"/>
            <a:ext cx="5401109" cy="6799423"/>
          </a:xfr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81F6BE96-8A08-46CF-84C8-079A4F49973C}"/>
              </a:ext>
            </a:extLst>
          </p:cNvPr>
          <p:cNvSpPr txBox="1"/>
          <p:nvPr/>
        </p:nvSpPr>
        <p:spPr>
          <a:xfrm>
            <a:off x="902211" y="9034160"/>
            <a:ext cx="7479494" cy="486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00460">
              <a:defRPr/>
            </a:pPr>
            <a:r>
              <a:rPr lang="fr-FR" sz="2560" dirty="0" err="1">
                <a:solidFill>
                  <a:prstClr val="black"/>
                </a:solidFill>
                <a:latin typeface="Calibri" panose="020F0502020204030204"/>
              </a:rPr>
              <a:t>Credit</a:t>
            </a:r>
            <a:r>
              <a:rPr lang="fr-FR" sz="2560" dirty="0">
                <a:solidFill>
                  <a:prstClr val="black"/>
                </a:solidFill>
                <a:latin typeface="Calibri" panose="020F0502020204030204"/>
              </a:rPr>
              <a:t> Maya George (LATMOS)</a:t>
            </a:r>
          </a:p>
        </p:txBody>
      </p:sp>
      <p:pic>
        <p:nvPicPr>
          <p:cNvPr id="5" name="Espace réservé du contenu 3">
            <a:extLst>
              <a:ext uri="{FF2B5EF4-FFF2-40B4-BE49-F238E27FC236}">
                <a16:creationId xmlns:a16="http://schemas.microsoft.com/office/drawing/2014/main" id="{678EDA3A-2B09-4ECA-84EC-E22E49DDFF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822" y="1449879"/>
            <a:ext cx="16288619" cy="6799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804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AAB792C-9044-4A84-B837-BFD4D5732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D472F-BF52-4DA5-8370-98B88119A0B7}" type="slidenum">
              <a:rPr lang="fr-FR" smtClean="0"/>
              <a:t>7</a:t>
            </a:fld>
            <a:endParaRPr lang="fr-FR"/>
          </a:p>
        </p:txBody>
      </p:sp>
      <p:pic>
        <p:nvPicPr>
          <p:cNvPr id="13" name="Picture 6" descr="Would China&amp;#39;s Draconian Coronavirus Lockdown Work Anywhere Else? | Time">
            <a:extLst>
              <a:ext uri="{FF2B5EF4-FFF2-40B4-BE49-F238E27FC236}">
                <a16:creationId xmlns:a16="http://schemas.microsoft.com/office/drawing/2014/main" id="{BEF99912-DF91-4300-B531-A2447DC116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300" y="-457200"/>
            <a:ext cx="17454563" cy="11642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06AC98E6-D324-4F10-8C3D-906E02633B38}"/>
              </a:ext>
            </a:extLst>
          </p:cNvPr>
          <p:cNvSpPr txBox="1"/>
          <p:nvPr/>
        </p:nvSpPr>
        <p:spPr>
          <a:xfrm>
            <a:off x="6765131" y="228600"/>
            <a:ext cx="8153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800" dirty="0">
                <a:solidFill>
                  <a:schemeClr val="bg1"/>
                </a:solidFill>
              </a:rPr>
              <a:t>China </a:t>
            </a:r>
            <a:r>
              <a:rPr lang="fr-FR" sz="4800" dirty="0" err="1">
                <a:solidFill>
                  <a:schemeClr val="bg1"/>
                </a:solidFill>
              </a:rPr>
              <a:t>lockdown</a:t>
            </a:r>
            <a:r>
              <a:rPr lang="fr-FR" sz="4800" dirty="0">
                <a:solidFill>
                  <a:schemeClr val="bg1"/>
                </a:solidFill>
              </a:rPr>
              <a:t>, </a:t>
            </a:r>
          </a:p>
          <a:p>
            <a:r>
              <a:rPr lang="fr-FR" sz="4800" dirty="0" err="1">
                <a:solidFill>
                  <a:schemeClr val="bg1"/>
                </a:solidFill>
              </a:rPr>
              <a:t>February</a:t>
            </a:r>
            <a:r>
              <a:rPr lang="fr-FR" sz="4800" dirty="0">
                <a:solidFill>
                  <a:schemeClr val="bg1"/>
                </a:solidFill>
              </a:rPr>
              <a:t> 2020</a:t>
            </a:r>
          </a:p>
        </p:txBody>
      </p:sp>
    </p:spTree>
    <p:extLst>
      <p:ext uri="{BB962C8B-B14F-4D97-AF65-F5344CB8AC3E}">
        <p14:creationId xmlns:p14="http://schemas.microsoft.com/office/powerpoint/2010/main" val="2557396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953AFB9-C2E2-4B57-AB9F-3E93E684E29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307592C-032D-40B4-B8BF-F11215B67A5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E7389EF-147F-45E2-BDEB-B50F404E06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2CE1A-4950-4369-B818-B3E4F4A4249B}" type="datetime1">
              <a:rPr lang="fr-FR" smtClean="0"/>
              <a:t>17/02/2022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2E878AE-87E9-432A-9BD1-0A01DFBA25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003258C-6134-4BB6-8010-6DEAC4C422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D472F-BF52-4DA5-8370-98B88119A0B7}" type="slidenum">
              <a:rPr lang="fr-FR" smtClean="0"/>
              <a:t>8</a:t>
            </a:fld>
            <a:endParaRPr lang="fr-FR"/>
          </a:p>
        </p:txBody>
      </p:sp>
      <p:pic>
        <p:nvPicPr>
          <p:cNvPr id="7" name="China">
            <a:hlinkClick r:id="" action="ppaction://media"/>
            <a:extLst>
              <a:ext uri="{FF2B5EF4-FFF2-40B4-BE49-F238E27FC236}">
                <a16:creationId xmlns:a16="http://schemas.microsoft.com/office/drawing/2014/main" id="{AEF6AA8D-2D43-4004-B671-55D2238A687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9048" y="-16637"/>
            <a:ext cx="17369311" cy="9770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147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85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1300460">
              <a:defRPr/>
            </a:pPr>
            <a:fld id="{EB81167D-292E-8142-ABF3-3BDF0609D345}" type="slidenum">
              <a:rPr lang="fr-FR" sz="1707" b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1300460">
                <a:defRPr/>
              </a:pPr>
              <a:t>9</a:t>
            </a:fld>
            <a:endParaRPr lang="fr-FR" sz="1707" b="0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79" r="68677" b="-1"/>
          <a:stretch/>
        </p:blipFill>
        <p:spPr>
          <a:xfrm>
            <a:off x="221544" y="2036105"/>
            <a:ext cx="5112003" cy="6541218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4459474" y="623910"/>
            <a:ext cx="12474726" cy="792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00460">
              <a:defRPr/>
            </a:pPr>
            <a:r>
              <a:rPr lang="fr-FR" sz="4551" b="1" dirty="0">
                <a:solidFill>
                  <a:srgbClr val="44546A"/>
                </a:solidFill>
                <a:latin typeface="Calibri" panose="020F0502020204030204"/>
              </a:rPr>
              <a:t>CO – China </a:t>
            </a:r>
            <a:r>
              <a:rPr lang="fr-FR" sz="4551" b="1" dirty="0" err="1">
                <a:solidFill>
                  <a:srgbClr val="44546A"/>
                </a:solidFill>
                <a:latin typeface="Calibri" panose="020F0502020204030204"/>
              </a:rPr>
              <a:t>before-during-after</a:t>
            </a:r>
            <a:r>
              <a:rPr lang="fr-FR" sz="4551" b="1" dirty="0">
                <a:solidFill>
                  <a:srgbClr val="44546A"/>
                </a:solidFill>
                <a:latin typeface="Calibri" panose="020F0502020204030204"/>
              </a:rPr>
              <a:t> </a:t>
            </a:r>
            <a:r>
              <a:rPr lang="fr-FR" sz="4551" b="1" dirty="0" err="1">
                <a:solidFill>
                  <a:srgbClr val="44546A"/>
                </a:solidFill>
                <a:latin typeface="Calibri" panose="020F0502020204030204"/>
              </a:rPr>
              <a:t>lockdown</a:t>
            </a:r>
            <a:endParaRPr lang="fr-FR" sz="4551" dirty="0">
              <a:solidFill>
                <a:srgbClr val="44546A"/>
              </a:solidFill>
              <a:latin typeface="Calibri" panose="020F0502020204030204"/>
            </a:endParaRP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" y="118225"/>
            <a:ext cx="3007360" cy="1733973"/>
          </a:xfrm>
          <a:prstGeom prst="rect">
            <a:avLst/>
          </a:prstGeom>
        </p:spPr>
      </p:pic>
      <p:sp>
        <p:nvSpPr>
          <p:cNvPr id="14" name="ZoneTexte 13"/>
          <p:cNvSpPr txBox="1"/>
          <p:nvPr/>
        </p:nvSpPr>
        <p:spPr>
          <a:xfrm>
            <a:off x="902211" y="9034160"/>
            <a:ext cx="7479494" cy="486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00460">
              <a:defRPr/>
            </a:pPr>
            <a:r>
              <a:rPr lang="fr-FR" sz="2560" dirty="0" err="1">
                <a:solidFill>
                  <a:prstClr val="black"/>
                </a:solidFill>
                <a:latin typeface="Calibri" panose="020F0502020204030204"/>
              </a:rPr>
              <a:t>Credit</a:t>
            </a:r>
            <a:r>
              <a:rPr lang="fr-FR" sz="2560" dirty="0">
                <a:solidFill>
                  <a:prstClr val="black"/>
                </a:solidFill>
                <a:latin typeface="Calibri" panose="020F0502020204030204"/>
              </a:rPr>
              <a:t> Anne </a:t>
            </a:r>
            <a:r>
              <a:rPr lang="fr-FR" sz="2560" dirty="0" err="1">
                <a:solidFill>
                  <a:prstClr val="black"/>
                </a:solidFill>
                <a:latin typeface="Calibri" panose="020F0502020204030204"/>
              </a:rPr>
              <a:t>Boynard</a:t>
            </a:r>
            <a:r>
              <a:rPr lang="fr-FR" sz="2560" dirty="0">
                <a:solidFill>
                  <a:prstClr val="black"/>
                </a:solidFill>
                <a:latin typeface="Calibri" panose="020F0502020204030204"/>
              </a:rPr>
              <a:t> (LATMOS)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04" r="38373"/>
          <a:stretch/>
        </p:blipFill>
        <p:spPr>
          <a:xfrm>
            <a:off x="5565297" y="2036105"/>
            <a:ext cx="4899789" cy="6529510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70"/>
          <a:stretch/>
        </p:blipFill>
        <p:spPr>
          <a:xfrm>
            <a:off x="10696837" y="2036105"/>
            <a:ext cx="6190305" cy="652951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06DC49F-50E7-4BD4-B884-F85EEEC40C1F}"/>
              </a:ext>
            </a:extLst>
          </p:cNvPr>
          <p:cNvSpPr/>
          <p:nvPr/>
        </p:nvSpPr>
        <p:spPr>
          <a:xfrm>
            <a:off x="7481377" y="5939306"/>
            <a:ext cx="1188754" cy="1876982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560"/>
          </a:p>
        </p:txBody>
      </p:sp>
    </p:spTree>
    <p:extLst>
      <p:ext uri="{BB962C8B-B14F-4D97-AF65-F5344CB8AC3E}">
        <p14:creationId xmlns:p14="http://schemas.microsoft.com/office/powerpoint/2010/main" val="1410330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Slides IASI">
  <a:themeElements>
    <a:clrScheme name="LATMOS">
      <a:dk1>
        <a:srgbClr val="000000"/>
      </a:dk1>
      <a:lt1>
        <a:sysClr val="window" lastClr="FFFFFF"/>
      </a:lt1>
      <a:dk2>
        <a:srgbClr val="003761"/>
      </a:dk2>
      <a:lt2>
        <a:srgbClr val="E6ECF4"/>
      </a:lt2>
      <a:accent1>
        <a:srgbClr val="0069B4"/>
      </a:accent1>
      <a:accent2>
        <a:srgbClr val="E6332A"/>
      </a:accent2>
      <a:accent3>
        <a:srgbClr val="AAB2BF"/>
      </a:accent3>
      <a:accent4>
        <a:srgbClr val="F07E26"/>
      </a:accent4>
      <a:accent5>
        <a:srgbClr val="00528C"/>
      </a:accent5>
      <a:accent6>
        <a:srgbClr val="76B82A"/>
      </a:accent6>
      <a:hlink>
        <a:srgbClr val="0094CD"/>
      </a:hlink>
      <a:folHlink>
        <a:srgbClr val="5FC4E1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  <a:ln w="19050" cap="rnd">
          <a:noFill/>
          <a:round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6926</TotalTime>
  <Words>184</Words>
  <Application>Microsoft Office PowerPoint</Application>
  <PresentationFormat>Personnalisé</PresentationFormat>
  <Paragraphs>42</Paragraphs>
  <Slides>16</Slides>
  <Notes>0</Notes>
  <HiddenSlides>0</HiddenSlides>
  <MMClips>3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Slides IASI</vt:lpstr>
      <vt:lpstr>2020 : a very special year documented by IASI     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Gaëlle Katchourine</dc:creator>
  <cp:lastModifiedBy>Bransolle Elodie (PRODIGIMA FILM)</cp:lastModifiedBy>
  <cp:revision>270</cp:revision>
  <dcterms:created xsi:type="dcterms:W3CDTF">2018-08-10T09:28:19Z</dcterms:created>
  <dcterms:modified xsi:type="dcterms:W3CDTF">2022-02-17T14:31:18Z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2018-08-10T00:00:00Z</vt:filetime>
  </property>
  <property fmtid="{D5CDD505-2E9C-101B-9397-08002B2CF9AE}" pid="3" name="Creator">
    <vt:lpwstr>Adobe InDesign CC 13.1 (Windows)</vt:lpwstr>
  </property>
  <property fmtid="{D5CDD505-2E9C-101B-9397-08002B2CF9AE}" pid="4" name="LastSaved">
    <vt:filetime>2018-08-10T00:00:00Z</vt:filetime>
  </property>
</Properties>
</file>